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68" r:id="rId2"/>
    <p:sldId id="258" r:id="rId3"/>
    <p:sldId id="266" r:id="rId4"/>
    <p:sldId id="265" r:id="rId5"/>
    <p:sldId id="260" r:id="rId6"/>
    <p:sldId id="261" r:id="rId7"/>
    <p:sldId id="263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2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81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1732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215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9404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596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5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293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5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6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5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4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5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2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manuele.curreli@edu.unito.it" TargetMode="External"/><Relationship Id="rId2" Type="http://schemas.openxmlformats.org/officeDocument/2006/relationships/hyperlink" Target="mailto:walter@freewaste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anet92@hotmail.it" TargetMode="External"/><Relationship Id="rId5" Type="http://schemas.openxmlformats.org/officeDocument/2006/relationships/hyperlink" Target="mailto:diletta.garabarini@edu.unito.it" TargetMode="External"/><Relationship Id="rId4" Type="http://schemas.openxmlformats.org/officeDocument/2006/relationships/hyperlink" Target="mailto:sara.ferrara778@edu.unito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27" y="1479268"/>
            <a:ext cx="2987592" cy="2987592"/>
          </a:xfrm>
        </p:spPr>
      </p:pic>
      <p:sp>
        <p:nvSpPr>
          <p:cNvPr id="6" name="CasellaDiTesto 5"/>
          <p:cNvSpPr txBox="1"/>
          <p:nvPr/>
        </p:nvSpPr>
        <p:spPr>
          <a:xfrm>
            <a:off x="1519989" y="4764505"/>
            <a:ext cx="10672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000" b="1" dirty="0">
                <a:solidFill>
                  <a:prstClr val="black"/>
                </a:solidFill>
              </a:rPr>
              <a:t>LEADERSHIP TRAINING</a:t>
            </a:r>
          </a:p>
          <a:p>
            <a:pPr lvl="0"/>
            <a:r>
              <a:rPr lang="it-IT" sz="4000" b="1" dirty="0">
                <a:solidFill>
                  <a:prstClr val="black"/>
                </a:solidFill>
              </a:rPr>
              <a:t>for Education for Sustainable Development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65" y="291242"/>
            <a:ext cx="10335854" cy="11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WHAT? L’idea in breve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84" y="5390069"/>
            <a:ext cx="1352893" cy="13528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88" y="5390069"/>
            <a:ext cx="1352893" cy="13528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23" y="5390069"/>
            <a:ext cx="1363632" cy="13546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74" y="5353162"/>
            <a:ext cx="1373758" cy="13651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852" y="5377727"/>
            <a:ext cx="1352893" cy="135289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315" y="5390069"/>
            <a:ext cx="1328210" cy="13282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885" y="5390069"/>
            <a:ext cx="1328210" cy="132821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657822" y="2115229"/>
            <a:ext cx="96138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La </a:t>
            </a:r>
            <a:r>
              <a:rPr lang="it-IT" sz="2000" dirty="0" smtClean="0"/>
              <a:t>Free </a:t>
            </a:r>
            <a:r>
              <a:rPr lang="it-IT" sz="2000" dirty="0"/>
              <a:t>Waste S.r.l. intende utilizzare il rifiuto organico urbano e extraurbano come risorsa per ricavare attraverso una demolizione </a:t>
            </a:r>
            <a:r>
              <a:rPr lang="it-IT" sz="2000" dirty="0" smtClean="0"/>
              <a:t>veloce (</a:t>
            </a:r>
            <a:r>
              <a:rPr lang="it-IT" sz="2000" dirty="0"/>
              <a:t>circa 3 giorni</a:t>
            </a:r>
            <a:r>
              <a:rPr lang="it-IT" sz="2000" dirty="0" smtClean="0"/>
              <a:t>) dentro un fermentatore, </a:t>
            </a:r>
            <a:r>
              <a:rPr lang="it-IT" sz="2000" dirty="0"/>
              <a:t>prodotti riutilizzabili come</a:t>
            </a:r>
            <a:r>
              <a:rPr lang="it-IT" sz="2000" dirty="0" smtClean="0"/>
              <a:t>:</a:t>
            </a:r>
          </a:p>
          <a:p>
            <a:endParaRPr lang="it-IT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/>
              <a:t>biocarburanti</a:t>
            </a:r>
            <a:endParaRPr lang="it-IT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/>
              <a:t>compost </a:t>
            </a:r>
            <a:r>
              <a:rPr lang="it-IT" sz="2000" b="1" dirty="0"/>
              <a:t>altamente biologico </a:t>
            </a:r>
            <a:r>
              <a:rPr lang="it-IT" sz="2000" dirty="0"/>
              <a:t>in quanto privo di metalli pensanti (</a:t>
            </a:r>
            <a:r>
              <a:rPr lang="it-IT" sz="2000" dirty="0" err="1" smtClean="0"/>
              <a:t>cadmio,rame</a:t>
            </a:r>
            <a:r>
              <a:rPr lang="it-IT" sz="2000" dirty="0"/>
              <a:t>, zinco ecc..) e modulabile nel titolo </a:t>
            </a:r>
            <a:r>
              <a:rPr lang="it-IT" sz="2000" dirty="0" smtClean="0"/>
              <a:t>(rapporto N:P:K);</a:t>
            </a: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/>
              <a:t>altre </a:t>
            </a:r>
            <a:r>
              <a:rPr lang="it-IT" sz="2000" dirty="0"/>
              <a:t>utilità in corso di </a:t>
            </a:r>
            <a:r>
              <a:rPr lang="it-IT" sz="2000" dirty="0" smtClean="0"/>
              <a:t>sperimentazione;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443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2389" y="673768"/>
            <a:ext cx="9832223" cy="1231232"/>
          </a:xfrm>
        </p:spPr>
        <p:txBody>
          <a:bodyPr/>
          <a:lstStyle/>
          <a:p>
            <a:r>
              <a:rPr lang="it-IT" dirty="0"/>
              <a:t>HOW</a:t>
            </a:r>
            <a:r>
              <a:rPr lang="it-IT" dirty="0" smtClean="0"/>
              <a:t>? </a:t>
            </a:r>
            <a:r>
              <a:rPr lang="it-IT" dirty="0"/>
              <a:t>Tecnologia</a:t>
            </a:r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4" y="-1"/>
            <a:ext cx="5694948" cy="6858001"/>
          </a:xfrm>
        </p:spPr>
      </p:pic>
      <p:sp>
        <p:nvSpPr>
          <p:cNvPr id="11" name="CasellaDiTesto 10"/>
          <p:cNvSpPr txBox="1"/>
          <p:nvPr/>
        </p:nvSpPr>
        <p:spPr>
          <a:xfrm>
            <a:off x="723642" y="2039466"/>
            <a:ext cx="58648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processo comprende:</a:t>
            </a:r>
          </a:p>
          <a:p>
            <a:endParaRPr 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/>
              <a:t>La degradazione dei rifiuti organici all’interno di un digestore e la produzione di compost.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La futura implementazione del </a:t>
            </a:r>
            <a:r>
              <a:rPr lang="it-IT" sz="2400" dirty="0" err="1" smtClean="0"/>
              <a:t>fotobioreattore</a:t>
            </a:r>
            <a:r>
              <a:rPr lang="it-IT" sz="2400" dirty="0" smtClean="0"/>
              <a:t> potrebbe rendere il processo di produzione del biodiesel </a:t>
            </a:r>
            <a:r>
              <a:rPr lang="it-IT" sz="2400" b="1" dirty="0" smtClean="0"/>
              <a:t>carbon </a:t>
            </a:r>
            <a:r>
              <a:rPr lang="it-IT" sz="2400" b="1" dirty="0" err="1" smtClean="0"/>
              <a:t>neutral</a:t>
            </a:r>
            <a:r>
              <a:rPr lang="it-IT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589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HOW? </a:t>
            </a:r>
            <a:r>
              <a:rPr lang="it-IT" dirty="0" smtClean="0"/>
              <a:t>Innovatività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 smtClean="0"/>
              <a:t>Il fermentatore garantisce:</a:t>
            </a:r>
          </a:p>
          <a:p>
            <a:pPr marL="0" indent="0">
              <a:buNone/>
            </a:pPr>
            <a:endParaRPr lang="it-IT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Velocità </a:t>
            </a:r>
            <a:r>
              <a:rPr lang="it-IT" sz="2800" dirty="0"/>
              <a:t>nella degradazione;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Monitoraggio live dei processi da remoto;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Biorisanamento metalli pesanti;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Compost e fertilizzante di qualità;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19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Scalabilità e Replicabilità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17391" y="2368874"/>
            <a:ext cx="8920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 smtClean="0"/>
              <a:t>L’idea di Freewaste è scalabile e replicabile a livello nazionale è internazionale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it-IT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 smtClean="0"/>
              <a:t>Si intende partire da un contesto locale per poi raggiungere altre realtà</a:t>
            </a:r>
          </a:p>
        </p:txBody>
      </p:sp>
    </p:spTree>
    <p:extLst>
      <p:ext uri="{BB962C8B-B14F-4D97-AF65-F5344CB8AC3E}">
        <p14:creationId xmlns:p14="http://schemas.microsoft.com/office/powerpoint/2010/main" val="20007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Sostenibilità Ambientale e Sociale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04870" y="2025908"/>
            <a:ext cx="90877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Riduzione delle emissioni legate alla raccolta, trasporto e smaltimento rifiuti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Biorisanamento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Produzione di biocarburanti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Risparmio economico per la collettività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lvl="0"/>
            <a:r>
              <a:rPr lang="it-IT" sz="2800" dirty="0" smtClean="0"/>
              <a:t>Prospettiva futura: implementazione con </a:t>
            </a:r>
            <a:r>
              <a:rPr lang="it-IT" sz="2800" dirty="0" err="1" smtClean="0"/>
              <a:t>fotobioreattore</a:t>
            </a:r>
            <a:r>
              <a:rPr lang="it-IT" sz="2800" dirty="0" smtClean="0"/>
              <a:t> algale per il sequestro di CO</a:t>
            </a:r>
            <a:r>
              <a:rPr lang="it-IT" sz="2400" dirty="0" smtClean="0"/>
              <a:t>2</a:t>
            </a:r>
            <a:r>
              <a:rPr lang="it-IT" sz="2800" dirty="0" smtClean="0"/>
              <a:t> e la sua trasformazione in Biodiesel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47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Fattibilità 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COSA ABBIAMO</a:t>
            </a:r>
          </a:p>
          <a:p>
            <a:r>
              <a:rPr lang="it-IT" sz="2400" dirty="0" smtClean="0"/>
              <a:t>Prototipo;</a:t>
            </a:r>
          </a:p>
          <a:p>
            <a:r>
              <a:rPr lang="it-IT" sz="2400" dirty="0" smtClean="0"/>
              <a:t>Test e analisi preliminare su processo e prodotto;</a:t>
            </a:r>
            <a:endParaRPr lang="it-IT" sz="2400" dirty="0"/>
          </a:p>
          <a:p>
            <a:r>
              <a:rPr lang="it-IT" sz="2400" dirty="0" smtClean="0"/>
              <a:t>Finanziamento da partner privato;</a:t>
            </a:r>
          </a:p>
          <a:p>
            <a:r>
              <a:rPr lang="it-IT" sz="2400" dirty="0" smtClean="0"/>
              <a:t>Brevetto italiano sul processo; </a:t>
            </a:r>
          </a:p>
          <a:p>
            <a:r>
              <a:rPr lang="it-IT" sz="2400" dirty="0" smtClean="0"/>
              <a:t>Personale qualificato;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COSA SERVE</a:t>
            </a:r>
          </a:p>
          <a:p>
            <a:r>
              <a:rPr lang="it-IT" sz="2400" dirty="0" smtClean="0"/>
              <a:t>Laboratorio (di analisi chimica e microbiologica) e strumentazioni per ulteriore ricerca;</a:t>
            </a:r>
          </a:p>
          <a:p>
            <a:r>
              <a:rPr lang="it-IT" sz="2400" dirty="0" smtClean="0"/>
              <a:t>Partnership con università, enti locali e aziende del settore;</a:t>
            </a:r>
          </a:p>
          <a:p>
            <a:r>
              <a:rPr lang="it-IT" sz="2400" dirty="0" smtClean="0"/>
              <a:t>Ulteriori finanziamenti;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72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88758"/>
            <a:ext cx="8915399" cy="2262781"/>
          </a:xfrm>
        </p:spPr>
        <p:txBody>
          <a:bodyPr/>
          <a:lstStyle/>
          <a:p>
            <a:r>
              <a:rPr lang="it-IT" dirty="0" smtClean="0"/>
              <a:t>FINE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589212" y="2768105"/>
            <a:ext cx="8915399" cy="3452221"/>
          </a:xfrm>
        </p:spPr>
        <p:txBody>
          <a:bodyPr/>
          <a:lstStyle/>
          <a:p>
            <a:r>
              <a:rPr lang="it-IT" dirty="0" smtClean="0"/>
              <a:t>CONTATTI TEAM</a:t>
            </a:r>
          </a:p>
          <a:p>
            <a:r>
              <a:rPr lang="it-IT" dirty="0" smtClean="0"/>
              <a:t>Walter Macaluso :	</a:t>
            </a:r>
            <a:r>
              <a:rPr lang="it-IT" dirty="0" smtClean="0">
                <a:hlinkClick r:id="rId2"/>
              </a:rPr>
              <a:t>walter@freewaste.it</a:t>
            </a:r>
            <a:r>
              <a:rPr lang="it-IT" dirty="0" smtClean="0"/>
              <a:t> 				sito web : </a:t>
            </a:r>
            <a:r>
              <a:rPr lang="it-IT" u="sng" dirty="0" smtClean="0">
                <a:solidFill>
                  <a:srgbClr val="002060"/>
                </a:solidFill>
              </a:rPr>
              <a:t>freewaste.it</a:t>
            </a:r>
          </a:p>
          <a:p>
            <a:r>
              <a:rPr lang="it-IT" dirty="0" smtClean="0">
                <a:solidFill>
                  <a:srgbClr val="595959"/>
                </a:solidFill>
              </a:rPr>
              <a:t>Emanuele Curreli :	</a:t>
            </a:r>
            <a:r>
              <a:rPr lang="it-IT" dirty="0" smtClean="0">
                <a:solidFill>
                  <a:srgbClr val="595959"/>
                </a:solidFill>
                <a:hlinkClick r:id="rId3"/>
              </a:rPr>
              <a:t>emanuele.curreli@edu.unito.it</a:t>
            </a:r>
            <a:endParaRPr lang="it-IT" dirty="0" smtClean="0">
              <a:solidFill>
                <a:srgbClr val="595959"/>
              </a:solidFill>
            </a:endParaRPr>
          </a:p>
          <a:p>
            <a:r>
              <a:rPr lang="it-IT" dirty="0" smtClean="0">
                <a:solidFill>
                  <a:srgbClr val="595959"/>
                </a:solidFill>
              </a:rPr>
              <a:t>Sara Ferrara	 	  :	</a:t>
            </a:r>
            <a:r>
              <a:rPr lang="it-IT" dirty="0" smtClean="0">
                <a:solidFill>
                  <a:srgbClr val="595959"/>
                </a:solidFill>
                <a:hlinkClick r:id="rId4"/>
              </a:rPr>
              <a:t>sara.ferrara778@edu.unito.it</a:t>
            </a:r>
            <a:endParaRPr lang="it-IT" dirty="0" smtClean="0">
              <a:solidFill>
                <a:srgbClr val="595959"/>
              </a:solidFill>
            </a:endParaRPr>
          </a:p>
          <a:p>
            <a:r>
              <a:rPr lang="it-IT" dirty="0" smtClean="0">
                <a:solidFill>
                  <a:srgbClr val="595959"/>
                </a:solidFill>
              </a:rPr>
              <a:t>Diletta </a:t>
            </a:r>
            <a:r>
              <a:rPr lang="it-IT" dirty="0" err="1" smtClean="0">
                <a:solidFill>
                  <a:srgbClr val="595959"/>
                </a:solidFill>
              </a:rPr>
              <a:t>Garbarini</a:t>
            </a:r>
            <a:r>
              <a:rPr lang="it-IT" dirty="0" smtClean="0">
                <a:solidFill>
                  <a:srgbClr val="595959"/>
                </a:solidFill>
              </a:rPr>
              <a:t>  :	</a:t>
            </a:r>
            <a:r>
              <a:rPr lang="it-IT" dirty="0" smtClean="0">
                <a:solidFill>
                  <a:srgbClr val="595959"/>
                </a:solidFill>
                <a:hlinkClick r:id="rId5"/>
              </a:rPr>
              <a:t>diletta.garabarini@edu.unito.it</a:t>
            </a:r>
            <a:endParaRPr lang="it-IT" dirty="0" smtClean="0">
              <a:solidFill>
                <a:srgbClr val="595959"/>
              </a:solidFill>
            </a:endParaRPr>
          </a:p>
          <a:p>
            <a:r>
              <a:rPr lang="it-IT" dirty="0" smtClean="0">
                <a:solidFill>
                  <a:srgbClr val="595959"/>
                </a:solidFill>
              </a:rPr>
              <a:t>Carlo Zanetti	  :	</a:t>
            </a:r>
            <a:r>
              <a:rPr lang="it-IT" dirty="0" smtClean="0">
                <a:solidFill>
                  <a:srgbClr val="595959"/>
                </a:solidFill>
                <a:hlinkClick r:id="rId6"/>
              </a:rPr>
              <a:t>zanet92@hotmail.it</a:t>
            </a:r>
            <a:r>
              <a:rPr lang="it-IT" dirty="0" smtClean="0">
                <a:solidFill>
                  <a:srgbClr val="595959"/>
                </a:solidFill>
              </a:rPr>
              <a:t>	</a:t>
            </a:r>
          </a:p>
          <a:p>
            <a:r>
              <a:rPr lang="it-IT" dirty="0" smtClean="0">
                <a:solidFill>
                  <a:srgbClr val="595959"/>
                </a:solidFill>
              </a:rPr>
              <a:t>		</a:t>
            </a:r>
            <a:endParaRPr lang="it-IT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664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216</TotalTime>
  <Words>275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Filo</vt:lpstr>
      <vt:lpstr>Presentazione standard di PowerPoint</vt:lpstr>
      <vt:lpstr>WHAT? L’idea in breve</vt:lpstr>
      <vt:lpstr>HOW? Tecnologia</vt:lpstr>
      <vt:lpstr>HOW? Innovatività</vt:lpstr>
      <vt:lpstr>Scalabilità e Replicabilità</vt:lpstr>
      <vt:lpstr>Sostenibilità Ambientale e Sociale</vt:lpstr>
      <vt:lpstr>Fattibilità </vt:lpstr>
      <vt:lpstr>FINE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 Barborik</dc:creator>
  <cp:lastModifiedBy>pc hp</cp:lastModifiedBy>
  <cp:revision>28</cp:revision>
  <dcterms:created xsi:type="dcterms:W3CDTF">2013-08-01T12:32:15Z</dcterms:created>
  <dcterms:modified xsi:type="dcterms:W3CDTF">2017-05-05T08:35:14Z</dcterms:modified>
</cp:coreProperties>
</file>