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sldIdLst>
    <p:sldId id="264" r:id="rId2"/>
    <p:sldId id="258" r:id="rId3"/>
    <p:sldId id="259" r:id="rId4"/>
    <p:sldId id="260" r:id="rId5"/>
    <p:sldId id="261" r:id="rId6"/>
    <p:sldId id="263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8" autoAdjust="0"/>
    <p:restoredTop sz="94660"/>
  </p:normalViewPr>
  <p:slideViewPr>
    <p:cSldViewPr snapToGrid="0">
      <p:cViewPr varScale="1">
        <p:scale>
          <a:sx n="61" d="100"/>
          <a:sy n="61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56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391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708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3711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0724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479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7320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2432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9D6E9DEC-419B-4CC5-A080-3B06BD5A8291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90132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118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162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264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935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831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266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32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197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2199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80322" y="4428751"/>
            <a:ext cx="1056891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b="1" dirty="0"/>
              <a:t>LEADERSHIP TRAINING</a:t>
            </a:r>
          </a:p>
          <a:p>
            <a:r>
              <a:rPr lang="it-IT" sz="4000" b="1" dirty="0"/>
              <a:t>for </a:t>
            </a:r>
            <a:r>
              <a:rPr lang="it-IT" sz="4000" b="1" dirty="0" err="1"/>
              <a:t>Education</a:t>
            </a:r>
            <a:r>
              <a:rPr lang="it-IT" sz="4000" b="1" dirty="0"/>
              <a:t> for </a:t>
            </a:r>
            <a:r>
              <a:rPr lang="it-IT" sz="4000" b="1" dirty="0" err="1"/>
              <a:t>Sustainable</a:t>
            </a:r>
            <a:r>
              <a:rPr lang="it-IT" sz="4000" b="1" dirty="0"/>
              <a:t> Development</a:t>
            </a:r>
          </a:p>
        </p:txBody>
      </p:sp>
      <p:sp>
        <p:nvSpPr>
          <p:cNvPr id="19" name="Titolo 1"/>
          <p:cNvSpPr>
            <a:spLocks noGrp="1"/>
          </p:cNvSpPr>
          <p:nvPr>
            <p:ph type="ctrTitle"/>
          </p:nvPr>
        </p:nvSpPr>
        <p:spPr>
          <a:xfrm>
            <a:off x="457354" y="2530509"/>
            <a:ext cx="8144134" cy="1373070"/>
          </a:xfrm>
        </p:spPr>
        <p:txBody>
          <a:bodyPr/>
          <a:lstStyle/>
          <a:p>
            <a:pPr algn="ctr"/>
            <a:r>
              <a:rPr lang="it-IT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myButtaTo</a:t>
            </a:r>
            <a:endParaRPr lang="it-IT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Titolo 1"/>
          <p:cNvSpPr txBox="1">
            <a:spLocks/>
          </p:cNvSpPr>
          <p:nvPr/>
        </p:nvSpPr>
        <p:spPr>
          <a:xfrm>
            <a:off x="8937938" y="2642707"/>
            <a:ext cx="3286078" cy="150624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9886540" y="2367006"/>
            <a:ext cx="1521760" cy="2073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767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WHAT? L’idea in breve</a:t>
            </a:r>
          </a:p>
        </p:txBody>
      </p:sp>
      <p:sp>
        <p:nvSpPr>
          <p:cNvPr id="4" name="Rettangolo 3"/>
          <p:cNvSpPr/>
          <p:nvPr/>
        </p:nvSpPr>
        <p:spPr>
          <a:xfrm>
            <a:off x="2881114" y="2491518"/>
            <a:ext cx="632578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it-IT" sz="2500" dirty="0">
                <a:latin typeface="Arial" panose="020B0604020202020204" pitchFamily="34" charset="0"/>
                <a:ea typeface="Times New Roman" panose="02020603050405020304" pitchFamily="18" charset="0"/>
              </a:rPr>
              <a:t>Posizionamento strategico di </a:t>
            </a:r>
            <a:r>
              <a:rPr lang="it-IT" sz="2500" i="1" dirty="0">
                <a:latin typeface="Arial" panose="020B0604020202020204" pitchFamily="34" charset="0"/>
                <a:ea typeface="Times New Roman" panose="02020603050405020304" pitchFamily="18" charset="0"/>
              </a:rPr>
              <a:t>reverse </a:t>
            </a:r>
            <a:r>
              <a:rPr lang="it-IT" sz="25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vending</a:t>
            </a:r>
            <a:r>
              <a:rPr lang="it-IT" sz="25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it-IT" sz="25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machines</a:t>
            </a:r>
            <a:r>
              <a:rPr lang="it-IT" sz="25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it-IT" sz="2500" dirty="0">
                <a:latin typeface="Arial" panose="020B0604020202020204" pitchFamily="34" charset="0"/>
                <a:ea typeface="Times New Roman" panose="02020603050405020304" pitchFamily="18" charset="0"/>
              </a:rPr>
              <a:t>per alluminio, bottiglie e tappi di plastica all’interno delle sedi d’ateneo utilizzando la strategia dell’</a:t>
            </a:r>
            <a:r>
              <a:rPr lang="it-IT" sz="2500" i="1" dirty="0">
                <a:latin typeface="Arial" panose="020B0604020202020204" pitchFamily="34" charset="0"/>
                <a:ea typeface="Times New Roman" panose="02020603050405020304" pitchFamily="18" charset="0"/>
              </a:rPr>
              <a:t>eco-</a:t>
            </a:r>
            <a:r>
              <a:rPr lang="it-IT" sz="25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gamification</a:t>
            </a:r>
            <a:r>
              <a:rPr lang="it-IT" sz="2500" dirty="0">
                <a:latin typeface="Arial" panose="020B0604020202020204" pitchFamily="34" charset="0"/>
                <a:ea typeface="Times New Roman" panose="02020603050405020304" pitchFamily="18" charset="0"/>
              </a:rPr>
              <a:t> per stimolarne la partecipazione</a:t>
            </a:r>
          </a:p>
          <a:p>
            <a:pPr lvl="0" algn="ctr">
              <a:spcAft>
                <a:spcPts val="0"/>
              </a:spcAft>
              <a:buSzPts val="1000"/>
              <a:tabLst>
                <a:tab pos="457200" algn="l"/>
              </a:tabLst>
            </a:pPr>
            <a:endParaRPr lang="it-IT" sz="25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0"/>
              </a:spcAft>
              <a:buSzPts val="1000"/>
              <a:tabLst>
                <a:tab pos="457200" algn="l"/>
              </a:tabLst>
            </a:pPr>
            <a:endParaRPr lang="it-IT" sz="25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8869" y="4848817"/>
            <a:ext cx="1625600" cy="162560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7115" y="4848817"/>
            <a:ext cx="1638300" cy="1644650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858" y="3299284"/>
            <a:ext cx="1663700" cy="1663700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67456" y="3299284"/>
            <a:ext cx="1663700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323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HOW? Innovatività e Tecnologia</a:t>
            </a:r>
          </a:p>
        </p:txBody>
      </p:sp>
      <p:sp>
        <p:nvSpPr>
          <p:cNvPr id="5" name="Rettangolo 4"/>
          <p:cNvSpPr/>
          <p:nvPr/>
        </p:nvSpPr>
        <p:spPr>
          <a:xfrm>
            <a:off x="2673142" y="2207739"/>
            <a:ext cx="6325786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ts val="1000"/>
              <a:tabLst>
                <a:tab pos="457200" algn="l"/>
              </a:tabLst>
            </a:pPr>
            <a:r>
              <a:rPr lang="it-IT" sz="2500" b="1" dirty="0">
                <a:latin typeface="Arial" panose="020B0604020202020204" pitchFamily="34" charset="0"/>
                <a:ea typeface="Times New Roman" panose="02020603050405020304" pitchFamily="18" charset="0"/>
              </a:rPr>
              <a:t>Strumenti tecnologici e risorse chiave:</a:t>
            </a:r>
          </a:p>
          <a:p>
            <a:pPr marL="342900" indent="-342900" algn="ctr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it-IT" sz="2500" i="1" dirty="0">
                <a:latin typeface="Arial" panose="020B0604020202020204" pitchFamily="34" charset="0"/>
                <a:ea typeface="Times New Roman" panose="02020603050405020304" pitchFamily="18" charset="0"/>
              </a:rPr>
              <a:t>Reverse </a:t>
            </a:r>
            <a:r>
              <a:rPr lang="it-IT" sz="25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vending</a:t>
            </a:r>
            <a:r>
              <a:rPr lang="it-IT" sz="25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it-IT" sz="25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machines</a:t>
            </a:r>
            <a:endParaRPr lang="it-IT" sz="2500" i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ctr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it-IT" sz="2500" dirty="0" err="1">
                <a:latin typeface="Arial" panose="020B0604020202020204" pitchFamily="34" charset="0"/>
                <a:ea typeface="Times New Roman" panose="02020603050405020304" pitchFamily="18" charset="0"/>
              </a:rPr>
              <a:t>myUniTo</a:t>
            </a:r>
            <a:r>
              <a:rPr lang="it-IT" sz="2500" dirty="0">
                <a:latin typeface="Arial" panose="020B0604020202020204" pitchFamily="34" charset="0"/>
                <a:ea typeface="Times New Roman" panose="02020603050405020304" pitchFamily="18" charset="0"/>
              </a:rPr>
              <a:t> card</a:t>
            </a:r>
          </a:p>
          <a:p>
            <a:pPr marL="342900" indent="-342900" algn="ctr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it-IT" sz="2500" dirty="0">
                <a:latin typeface="Arial" panose="020B0604020202020204" pitchFamily="34" charset="0"/>
                <a:ea typeface="Times New Roman" panose="02020603050405020304" pitchFamily="18" charset="0"/>
              </a:rPr>
              <a:t>sezione myunito.it</a:t>
            </a:r>
          </a:p>
          <a:p>
            <a:pPr marL="342900" indent="-342900" algn="ctr"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it-IT" sz="2500" dirty="0">
                <a:latin typeface="Arial" panose="020B0604020202020204" pitchFamily="34" charset="0"/>
                <a:ea typeface="Times New Roman" panose="02020603050405020304" pitchFamily="18" charset="0"/>
              </a:rPr>
              <a:t>Green Office</a:t>
            </a:r>
          </a:p>
          <a:p>
            <a:pPr marL="342900" indent="-342900" algn="ctr"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it-IT" sz="2500" dirty="0">
                <a:latin typeface="Arial" panose="020B0604020202020204" pitchFamily="34" charset="0"/>
                <a:ea typeface="Times New Roman" panose="02020603050405020304" pitchFamily="18" charset="0"/>
              </a:rPr>
              <a:t>Risorse umane</a:t>
            </a:r>
            <a:endParaRPr lang="it-IT" sz="2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0"/>
              </a:spcAft>
              <a:buSzPts val="1000"/>
              <a:tabLst>
                <a:tab pos="457200" algn="l"/>
              </a:tabLst>
            </a:pPr>
            <a:endParaRPr lang="it-IT" sz="25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it-IT" sz="2500" b="1" dirty="0">
                <a:latin typeface="Arial" panose="020B0604020202020204" pitchFamily="34" charset="0"/>
                <a:ea typeface="Times New Roman" panose="02020603050405020304" pitchFamily="18" charset="0"/>
              </a:rPr>
              <a:t>Innovatività:</a:t>
            </a:r>
          </a:p>
          <a:p>
            <a:pPr lvl="0" algn="ctr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it-IT" sz="2500" dirty="0">
                <a:latin typeface="Arial" panose="020B0604020202020204" pitchFamily="34" charset="0"/>
                <a:ea typeface="Times New Roman" panose="02020603050405020304" pitchFamily="18" charset="0"/>
              </a:rPr>
              <a:t>Il </a:t>
            </a:r>
            <a:r>
              <a:rPr lang="it-IT" sz="2500" dirty="0" err="1">
                <a:latin typeface="Arial" panose="020B0604020202020204" pitchFamily="34" charset="0"/>
                <a:ea typeface="Times New Roman" panose="02020603050405020304" pitchFamily="18" charset="0"/>
              </a:rPr>
              <a:t>gaming</a:t>
            </a:r>
            <a:r>
              <a:rPr lang="it-IT" sz="2500" dirty="0">
                <a:latin typeface="Arial" panose="020B0604020202020204" pitchFamily="34" charset="0"/>
                <a:ea typeface="Times New Roman" panose="02020603050405020304" pitchFamily="18" charset="0"/>
              </a:rPr>
              <a:t> promuove e stimola la partecipazione e la </a:t>
            </a:r>
            <a:r>
              <a:rPr lang="it-IT" sz="2500" dirty="0" err="1">
                <a:latin typeface="Arial" panose="020B0604020202020204" pitchFamily="34" charset="0"/>
                <a:ea typeface="Times New Roman" panose="02020603050405020304" pitchFamily="18" charset="0"/>
              </a:rPr>
              <a:t>sensabilizzazione</a:t>
            </a:r>
            <a:r>
              <a:rPr lang="it-IT" sz="2500" dirty="0">
                <a:latin typeface="Arial" panose="020B0604020202020204" pitchFamily="34" charset="0"/>
                <a:ea typeface="Times New Roman" panose="02020603050405020304" pitchFamily="18" charset="0"/>
              </a:rPr>
              <a:t> nei confronti della raccolta differenziata</a:t>
            </a:r>
          </a:p>
        </p:txBody>
      </p:sp>
    </p:spTree>
    <p:extLst>
      <p:ext uri="{BB962C8B-B14F-4D97-AF65-F5344CB8AC3E}">
        <p14:creationId xmlns:p14="http://schemas.microsoft.com/office/powerpoint/2010/main" val="1600016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Scalabilità e Replicabilità</a:t>
            </a:r>
          </a:p>
        </p:txBody>
      </p:sp>
      <p:sp>
        <p:nvSpPr>
          <p:cNvPr id="4" name="Rettangolo 3"/>
          <p:cNvSpPr/>
          <p:nvPr/>
        </p:nvSpPr>
        <p:spPr>
          <a:xfrm>
            <a:off x="2711241" y="2524801"/>
            <a:ext cx="632578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it-IT" sz="2800" dirty="0"/>
              <a:t>Elevato potenziale di scalabilità in ambito di altri contesti aziendali con l’utilizzo di carte magnetiche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it-IT" sz="2800" dirty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it-IT" sz="2800" dirty="0"/>
              <a:t>Replicabilità in contesti pubblici e privati, nazionali ed internazionali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it-IT" sz="2800" dirty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it-IT" sz="2800" dirty="0"/>
              <a:t>Capacità di evoluzione autonoma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000791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Sostenibilità Ambientale e Sociale</a:t>
            </a:r>
          </a:p>
        </p:txBody>
      </p:sp>
      <p:sp>
        <p:nvSpPr>
          <p:cNvPr id="3" name="Rettangolo 2"/>
          <p:cNvSpPr/>
          <p:nvPr/>
        </p:nvSpPr>
        <p:spPr>
          <a:xfrm>
            <a:off x="2778683" y="2161318"/>
            <a:ext cx="632578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>
              <a:buFont typeface="Arial" panose="020B0604020202020204" pitchFamily="34" charset="0"/>
              <a:buChar char="•"/>
            </a:pPr>
            <a:r>
              <a:rPr lang="it-IT" sz="2800" dirty="0"/>
              <a:t>Aumento dell’efficienza della raccolta differenziata</a:t>
            </a:r>
          </a:p>
          <a:p>
            <a:pPr marL="457200" lvl="0" indent="-457200" algn="ctr">
              <a:buFont typeface="Arial" panose="020B0604020202020204" pitchFamily="34" charset="0"/>
              <a:buChar char="•"/>
            </a:pPr>
            <a:endParaRPr lang="it-IT" sz="2800" dirty="0"/>
          </a:p>
          <a:p>
            <a:pPr marL="457200" lvl="0" indent="-457200" algn="ctr">
              <a:buFont typeface="Arial" panose="020B0604020202020204" pitchFamily="34" charset="0"/>
              <a:buChar char="•"/>
            </a:pPr>
            <a:r>
              <a:rPr lang="it-IT" sz="2800" dirty="0"/>
              <a:t>Aumento della sensibilità ambientale collettiva</a:t>
            </a:r>
          </a:p>
          <a:p>
            <a:pPr marL="457200" lvl="0" indent="-457200" algn="ctr">
              <a:buFont typeface="Arial" panose="020B0604020202020204" pitchFamily="34" charset="0"/>
              <a:buChar char="•"/>
            </a:pPr>
            <a:endParaRPr lang="it-IT" sz="2800" dirty="0"/>
          </a:p>
          <a:p>
            <a:pPr marL="457200" lvl="0" indent="-457200" algn="ctr">
              <a:buFont typeface="Arial" panose="020B0604020202020204" pitchFamily="34" charset="0"/>
              <a:buChar char="•"/>
            </a:pPr>
            <a:r>
              <a:rPr lang="it-IT" sz="2800" dirty="0"/>
              <a:t>Aumento della partecipazione alla vita universitaria</a:t>
            </a:r>
          </a:p>
          <a:p>
            <a:pPr lvl="0" algn="ctr"/>
            <a:endParaRPr lang="it-IT" sz="2800" dirty="0"/>
          </a:p>
          <a:p>
            <a:pPr marL="457200" lvl="0" indent="-457200" algn="ctr">
              <a:buFont typeface="Courier New" panose="02070309020205020404" pitchFamily="49" charset="0"/>
              <a:buChar char="o"/>
            </a:pPr>
            <a:r>
              <a:rPr lang="it-IT" sz="2800" dirty="0"/>
              <a:t>Benefici duraturi negli anni</a:t>
            </a:r>
          </a:p>
        </p:txBody>
      </p:sp>
    </p:spTree>
    <p:extLst>
      <p:ext uri="{BB962C8B-B14F-4D97-AF65-F5344CB8AC3E}">
        <p14:creationId xmlns:p14="http://schemas.microsoft.com/office/powerpoint/2010/main" val="1847242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Fattibilità </a:t>
            </a:r>
          </a:p>
        </p:txBody>
      </p:sp>
      <p:sp>
        <p:nvSpPr>
          <p:cNvPr id="3" name="Rettangolo 2"/>
          <p:cNvSpPr/>
          <p:nvPr/>
        </p:nvSpPr>
        <p:spPr>
          <a:xfrm>
            <a:off x="1564737" y="2025908"/>
            <a:ext cx="914136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>
              <a:buFont typeface="Courier New" panose="02070309020205020404" pitchFamily="49" charset="0"/>
              <a:buChar char="o"/>
            </a:pPr>
            <a:r>
              <a:rPr lang="it-IT" sz="2800" dirty="0"/>
              <a:t>Sostenibilità economica grazie agli sponsor</a:t>
            </a:r>
          </a:p>
          <a:p>
            <a:pPr lvl="0" algn="ctr"/>
            <a:endParaRPr lang="it-IT" sz="2800" dirty="0"/>
          </a:p>
          <a:p>
            <a:pPr marL="457200" lvl="0" indent="-457200" algn="ctr">
              <a:buFont typeface="Arial" panose="020B0604020202020204" pitchFamily="34" charset="0"/>
              <a:buChar char="•"/>
            </a:pPr>
            <a:r>
              <a:rPr lang="it-IT" sz="2800" dirty="0"/>
              <a:t>Finanziamenti di startup necessari per l’affitto dei macchinari</a:t>
            </a:r>
          </a:p>
          <a:p>
            <a:pPr marL="457200" lvl="0" indent="-457200" algn="ctr">
              <a:buFont typeface="Arial" panose="020B0604020202020204" pitchFamily="34" charset="0"/>
              <a:buChar char="•"/>
            </a:pPr>
            <a:r>
              <a:rPr lang="it-IT" sz="2800" dirty="0"/>
              <a:t>Possibilità di tirocinio per la gestione del sistema informatico</a:t>
            </a:r>
          </a:p>
          <a:p>
            <a:pPr lvl="0" algn="ctr"/>
            <a:endParaRPr lang="it-IT" sz="2800" dirty="0"/>
          </a:p>
          <a:p>
            <a:pPr lvl="0" algn="ctr"/>
            <a:r>
              <a:rPr lang="it-IT" sz="2800" dirty="0"/>
              <a:t>Sostenibilità di lungo periodo raggiunta:</a:t>
            </a:r>
          </a:p>
          <a:p>
            <a:pPr lvl="0" algn="ctr"/>
            <a:r>
              <a:rPr lang="it-IT" sz="2800" dirty="0"/>
              <a:t>si aumentano l’efficienza della raccolta differenziata, la partecipazione alla vita universitaria attraverso la sensibilizzazione della tematica rifiuti</a:t>
            </a:r>
          </a:p>
        </p:txBody>
      </p:sp>
    </p:spTree>
    <p:extLst>
      <p:ext uri="{BB962C8B-B14F-4D97-AF65-F5344CB8AC3E}">
        <p14:creationId xmlns:p14="http://schemas.microsoft.com/office/powerpoint/2010/main" val="3737226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6979" y="147145"/>
            <a:ext cx="9050847" cy="5091102"/>
          </a:xfrm>
          <a:prstGeom prst="rect">
            <a:avLst/>
          </a:prstGeom>
          <a:ln>
            <a:solidFill>
              <a:schemeClr val="accent4">
                <a:lumMod val="50000"/>
              </a:schemeClr>
            </a:solidFill>
          </a:ln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938345" y="638138"/>
            <a:ext cx="3231279" cy="1244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6600" dirty="0">
                <a:solidFill>
                  <a:srgbClr val="002060"/>
                </a:solidFill>
              </a:rPr>
              <a:t>Grazie!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0" y="5331355"/>
            <a:ext cx="12077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Andrea </a:t>
            </a:r>
            <a:r>
              <a:rPr lang="it-IT" dirty="0" err="1">
                <a:solidFill>
                  <a:schemeClr val="bg1"/>
                </a:solidFill>
              </a:rPr>
              <a:t>Scudera</a:t>
            </a:r>
            <a:r>
              <a:rPr lang="it-IT" dirty="0">
                <a:solidFill>
                  <a:schemeClr val="bg1"/>
                </a:solidFill>
              </a:rPr>
              <a:t> &lt;andrea.scudera@edu.unito.it&gt;, Michele </a:t>
            </a:r>
            <a:r>
              <a:rPr lang="it-IT" dirty="0" err="1">
                <a:solidFill>
                  <a:schemeClr val="bg1"/>
                </a:solidFill>
              </a:rPr>
              <a:t>Gramazio</a:t>
            </a:r>
            <a:r>
              <a:rPr lang="it-IT" dirty="0">
                <a:solidFill>
                  <a:schemeClr val="bg1"/>
                </a:solidFill>
              </a:rPr>
              <a:t> &lt;michele.gramazio@edu.unito.it&gt;, </a:t>
            </a:r>
            <a:r>
              <a:rPr lang="it-IT" dirty="0" err="1">
                <a:solidFill>
                  <a:schemeClr val="bg1"/>
                </a:solidFill>
              </a:rPr>
              <a:t>Octavian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Chiriac</a:t>
            </a:r>
            <a:r>
              <a:rPr lang="it-IT" dirty="0">
                <a:solidFill>
                  <a:schemeClr val="bg1"/>
                </a:solidFill>
              </a:rPr>
              <a:t> &lt;octavian.chiriac@edu.unito.it&gt;, Maria Elena Bissoli &lt;mariae.bissoli@gmail.com&gt;,</a:t>
            </a:r>
          </a:p>
          <a:p>
            <a:pPr algn="ctr"/>
            <a:r>
              <a:rPr lang="it-IT" dirty="0">
                <a:solidFill>
                  <a:schemeClr val="bg1"/>
                </a:solidFill>
              </a:rPr>
              <a:t>Irene </a:t>
            </a:r>
            <a:r>
              <a:rPr lang="it-IT" dirty="0" err="1">
                <a:solidFill>
                  <a:schemeClr val="bg1"/>
                </a:solidFill>
              </a:rPr>
              <a:t>Galan</a:t>
            </a:r>
            <a:r>
              <a:rPr lang="it-IT" dirty="0">
                <a:solidFill>
                  <a:schemeClr val="bg1"/>
                </a:solidFill>
              </a:rPr>
              <a:t> &lt;irigalan@gmail.com&gt;, Irene </a:t>
            </a:r>
            <a:r>
              <a:rPr lang="it-IT" dirty="0" err="1">
                <a:solidFill>
                  <a:schemeClr val="bg1"/>
                </a:solidFill>
              </a:rPr>
              <a:t>Sibona</a:t>
            </a:r>
            <a:r>
              <a:rPr lang="it-IT" dirty="0">
                <a:solidFill>
                  <a:schemeClr val="bg1"/>
                </a:solidFill>
              </a:rPr>
              <a:t> &lt;irene.sibona@edu.unito.it&gt;,</a:t>
            </a:r>
          </a:p>
          <a:p>
            <a:pPr algn="ctr"/>
            <a:r>
              <a:rPr lang="it-IT" dirty="0">
                <a:solidFill>
                  <a:schemeClr val="bg1"/>
                </a:solidFill>
              </a:rPr>
              <a:t>Ignacio Ricardo </a:t>
            </a:r>
            <a:r>
              <a:rPr lang="it-IT" dirty="0" err="1">
                <a:solidFill>
                  <a:schemeClr val="bg1"/>
                </a:solidFill>
              </a:rPr>
              <a:t>Hernandez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Raygoza</a:t>
            </a:r>
            <a:r>
              <a:rPr lang="it-IT" dirty="0">
                <a:solidFill>
                  <a:schemeClr val="bg1"/>
                </a:solidFill>
              </a:rPr>
              <a:t> &lt;odrazed@gmail.com&gt;</a:t>
            </a:r>
          </a:p>
        </p:txBody>
      </p:sp>
    </p:spTree>
    <p:extLst>
      <p:ext uri="{BB962C8B-B14F-4D97-AF65-F5344CB8AC3E}">
        <p14:creationId xmlns:p14="http://schemas.microsoft.com/office/powerpoint/2010/main" val="320399082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o">
  <a:themeElements>
    <a:clrScheme name="Berlino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o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TM04033917[[fn=Berlino]]</Template>
  <TotalTime>142</TotalTime>
  <Words>269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Courier New</vt:lpstr>
      <vt:lpstr>Times New Roman</vt:lpstr>
      <vt:lpstr>Trebuchet MS</vt:lpstr>
      <vt:lpstr>Berlino</vt:lpstr>
      <vt:lpstr>myButtaTo</vt:lpstr>
      <vt:lpstr>WHAT? L’idea in breve</vt:lpstr>
      <vt:lpstr>HOW? Innovatività e Tecnologia</vt:lpstr>
      <vt:lpstr>Scalabilità e Replicabilità</vt:lpstr>
      <vt:lpstr>Sostenibilità Ambientale e Sociale</vt:lpstr>
      <vt:lpstr>Fattibilità 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Petr Barborik</dc:creator>
  <cp:lastModifiedBy>SCUDERA ANDREA [SM4000464]</cp:lastModifiedBy>
  <cp:revision>21</cp:revision>
  <dcterms:created xsi:type="dcterms:W3CDTF">2013-08-01T12:32:15Z</dcterms:created>
  <dcterms:modified xsi:type="dcterms:W3CDTF">2017-05-04T09:33:41Z</dcterms:modified>
</cp:coreProperties>
</file>